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62" r:id="rId2"/>
    <p:sldId id="272" r:id="rId3"/>
    <p:sldId id="256" r:id="rId4"/>
    <p:sldId id="260" r:id="rId5"/>
    <p:sldId id="259" r:id="rId6"/>
    <p:sldId id="258" r:id="rId7"/>
    <p:sldId id="261" r:id="rId8"/>
    <p:sldId id="263" r:id="rId9"/>
    <p:sldId id="267" r:id="rId10"/>
    <p:sldId id="264" r:id="rId11"/>
    <p:sldId id="265" r:id="rId12"/>
    <p:sldId id="266"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p:scale>
          <a:sx n="76" d="100"/>
          <a:sy n="76" d="100"/>
        </p:scale>
        <p:origin x="-504" y="21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FF2647-0D2D-4FEA-AECE-25275AB420DE}" type="datetimeFigureOut">
              <a:rPr lang="en-US" smtClean="0"/>
              <a:t>4/30/2021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CEE0BA-CD81-4B29-9A0B-F123D3C93CB7}" type="slidenum">
              <a:rPr lang="en-US" smtClean="0"/>
              <a:t>‹#›</a:t>
            </a:fld>
            <a:endParaRPr lang="en-US"/>
          </a:p>
        </p:txBody>
      </p:sp>
    </p:spTree>
    <p:extLst>
      <p:ext uri="{BB962C8B-B14F-4D97-AF65-F5344CB8AC3E}">
        <p14:creationId xmlns:p14="http://schemas.microsoft.com/office/powerpoint/2010/main" val="1841309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is about an investment management plan.</a:t>
            </a:r>
          </a:p>
        </p:txBody>
      </p:sp>
      <p:sp>
        <p:nvSpPr>
          <p:cNvPr id="4" name="Slide Number Placeholder 3"/>
          <p:cNvSpPr>
            <a:spLocks noGrp="1"/>
          </p:cNvSpPr>
          <p:nvPr>
            <p:ph type="sldNum" sz="quarter" idx="5"/>
          </p:nvPr>
        </p:nvSpPr>
        <p:spPr/>
        <p:txBody>
          <a:bodyPr/>
          <a:lstStyle/>
          <a:p>
            <a:fld id="{5ACEE0BA-CD81-4B29-9A0B-F123D3C93CB7}" type="slidenum">
              <a:rPr lang="en-US" smtClean="0"/>
              <a:t>1</a:t>
            </a:fld>
            <a:endParaRPr lang="en-US"/>
          </a:p>
        </p:txBody>
      </p:sp>
    </p:spTree>
    <p:extLst>
      <p:ext uri="{BB962C8B-B14F-4D97-AF65-F5344CB8AC3E}">
        <p14:creationId xmlns:p14="http://schemas.microsoft.com/office/powerpoint/2010/main" val="3008787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brokerage house for my investment will be the Fidelity Worldwide Investment because of its trustworthy  and dependable financial services.</a:t>
            </a:r>
          </a:p>
        </p:txBody>
      </p:sp>
      <p:sp>
        <p:nvSpPr>
          <p:cNvPr id="4" name="Slide Number Placeholder 3"/>
          <p:cNvSpPr>
            <a:spLocks noGrp="1"/>
          </p:cNvSpPr>
          <p:nvPr>
            <p:ph type="sldNum" sz="quarter" idx="5"/>
          </p:nvPr>
        </p:nvSpPr>
        <p:spPr/>
        <p:txBody>
          <a:bodyPr/>
          <a:lstStyle/>
          <a:p>
            <a:fld id="{5ACEE0BA-CD81-4B29-9A0B-F123D3C93CB7}" type="slidenum">
              <a:rPr lang="en-US" smtClean="0"/>
              <a:t>10</a:t>
            </a:fld>
            <a:endParaRPr lang="en-US"/>
          </a:p>
        </p:txBody>
      </p:sp>
    </p:spTree>
    <p:extLst>
      <p:ext uri="{BB962C8B-B14F-4D97-AF65-F5344CB8AC3E}">
        <p14:creationId xmlns:p14="http://schemas.microsoft.com/office/powerpoint/2010/main" val="11028443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brokerage account will have Exchange-traded funds (ETFs) that I can purchase without a fee. It has also zero commission for standard online stock trading which will enable me increase my return on investments.</a:t>
            </a:r>
          </a:p>
        </p:txBody>
      </p:sp>
      <p:sp>
        <p:nvSpPr>
          <p:cNvPr id="4" name="Slide Number Placeholder 3"/>
          <p:cNvSpPr>
            <a:spLocks noGrp="1"/>
          </p:cNvSpPr>
          <p:nvPr>
            <p:ph type="sldNum" sz="quarter" idx="5"/>
          </p:nvPr>
        </p:nvSpPr>
        <p:spPr/>
        <p:txBody>
          <a:bodyPr/>
          <a:lstStyle/>
          <a:p>
            <a:fld id="{5ACEE0BA-CD81-4B29-9A0B-F123D3C93CB7}" type="slidenum">
              <a:rPr lang="en-US" smtClean="0"/>
              <a:t>11</a:t>
            </a:fld>
            <a:endParaRPr lang="en-US"/>
          </a:p>
        </p:txBody>
      </p:sp>
    </p:spTree>
    <p:extLst>
      <p:ext uri="{BB962C8B-B14F-4D97-AF65-F5344CB8AC3E}">
        <p14:creationId xmlns:p14="http://schemas.microsoft.com/office/powerpoint/2010/main" val="32715660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account has also zero extra fee. This means that I will not have to pay annual fees, withdrawal/fund transfer fees, and also activity fees. This will help me avoid extra expenses. Th account has no account minimum which means that I will not have to pay any deposit to open the account. The account broker will ensure I have any important information in my fingertips. The account has also reliable mobile and online resources. It has an easy-to-use website and it can also be accessed using a mobile phone.</a:t>
            </a:r>
          </a:p>
        </p:txBody>
      </p:sp>
      <p:sp>
        <p:nvSpPr>
          <p:cNvPr id="4" name="Slide Number Placeholder 3"/>
          <p:cNvSpPr>
            <a:spLocks noGrp="1"/>
          </p:cNvSpPr>
          <p:nvPr>
            <p:ph type="sldNum" sz="quarter" idx="5"/>
          </p:nvPr>
        </p:nvSpPr>
        <p:spPr/>
        <p:txBody>
          <a:bodyPr/>
          <a:lstStyle/>
          <a:p>
            <a:fld id="{5ACEE0BA-CD81-4B29-9A0B-F123D3C93CB7}" type="slidenum">
              <a:rPr lang="en-US" smtClean="0"/>
              <a:t>12</a:t>
            </a:fld>
            <a:endParaRPr lang="en-US"/>
          </a:p>
        </p:txBody>
      </p:sp>
    </p:spTree>
    <p:extLst>
      <p:ext uri="{BB962C8B-B14F-4D97-AF65-F5344CB8AC3E}">
        <p14:creationId xmlns:p14="http://schemas.microsoft.com/office/powerpoint/2010/main" val="21923135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objective is to monitor and track the performance of my investments within 45 days. This will enable me to know whether the investment is doing well or not. I also want to have a fully funded education account for my children university education when they turn 18 years.</a:t>
            </a:r>
          </a:p>
        </p:txBody>
      </p:sp>
      <p:sp>
        <p:nvSpPr>
          <p:cNvPr id="4" name="Slide Number Placeholder 3"/>
          <p:cNvSpPr>
            <a:spLocks noGrp="1"/>
          </p:cNvSpPr>
          <p:nvPr>
            <p:ph type="sldNum" sz="quarter" idx="5"/>
          </p:nvPr>
        </p:nvSpPr>
        <p:spPr/>
        <p:txBody>
          <a:bodyPr/>
          <a:lstStyle/>
          <a:p>
            <a:fld id="{5ACEE0BA-CD81-4B29-9A0B-F123D3C93CB7}" type="slidenum">
              <a:rPr lang="en-US" smtClean="0"/>
              <a:t>13</a:t>
            </a:fld>
            <a:endParaRPr lang="en-US"/>
          </a:p>
        </p:txBody>
      </p:sp>
    </p:spTree>
    <p:extLst>
      <p:ext uri="{BB962C8B-B14F-4D97-AF65-F5344CB8AC3E}">
        <p14:creationId xmlns:p14="http://schemas.microsoft.com/office/powerpoint/2010/main" val="17451119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other objective is to be able to hold stocks for many years which will ensure a long-term growth.  I want also to have stocks that pay a consistent and high dividend to increase my returns. The other objective is to be able to replace any of my lost money through unwise investments. I want also to make quick profits and use advanced trading techniques.</a:t>
            </a:r>
          </a:p>
        </p:txBody>
      </p:sp>
      <p:sp>
        <p:nvSpPr>
          <p:cNvPr id="4" name="Slide Number Placeholder 3"/>
          <p:cNvSpPr>
            <a:spLocks noGrp="1"/>
          </p:cNvSpPr>
          <p:nvPr>
            <p:ph type="sldNum" sz="quarter" idx="5"/>
          </p:nvPr>
        </p:nvSpPr>
        <p:spPr/>
        <p:txBody>
          <a:bodyPr/>
          <a:lstStyle/>
          <a:p>
            <a:fld id="{5ACEE0BA-CD81-4B29-9A0B-F123D3C93CB7}" type="slidenum">
              <a:rPr lang="en-US" smtClean="0"/>
              <a:t>14</a:t>
            </a:fld>
            <a:endParaRPr lang="en-US"/>
          </a:p>
        </p:txBody>
      </p:sp>
    </p:spTree>
    <p:extLst>
      <p:ext uri="{BB962C8B-B14F-4D97-AF65-F5344CB8AC3E}">
        <p14:creationId xmlns:p14="http://schemas.microsoft.com/office/powerpoint/2010/main" val="4918741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Investment management plan is very important in any investment. This plan will enable me to easily achieve my goals in investment.</a:t>
            </a:r>
          </a:p>
        </p:txBody>
      </p:sp>
      <p:sp>
        <p:nvSpPr>
          <p:cNvPr id="4" name="Slide Number Placeholder 3"/>
          <p:cNvSpPr>
            <a:spLocks noGrp="1"/>
          </p:cNvSpPr>
          <p:nvPr>
            <p:ph type="sldNum" sz="quarter" idx="5"/>
          </p:nvPr>
        </p:nvSpPr>
        <p:spPr/>
        <p:txBody>
          <a:bodyPr/>
          <a:lstStyle/>
          <a:p>
            <a:fld id="{5ACEE0BA-CD81-4B29-9A0B-F123D3C93CB7}" type="slidenum">
              <a:rPr lang="en-US" smtClean="0"/>
              <a:t>15</a:t>
            </a:fld>
            <a:endParaRPr lang="en-US"/>
          </a:p>
        </p:txBody>
      </p:sp>
    </p:spTree>
    <p:extLst>
      <p:ext uri="{BB962C8B-B14F-4D97-AF65-F5344CB8AC3E}">
        <p14:creationId xmlns:p14="http://schemas.microsoft.com/office/powerpoint/2010/main" val="31340932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have used information from the following sources </a:t>
            </a:r>
            <a:r>
              <a:rPr lang="en-US"/>
              <a:t>to draft </a:t>
            </a:r>
            <a:r>
              <a:rPr lang="en-US" dirty="0"/>
              <a:t>my investment </a:t>
            </a:r>
            <a:r>
              <a:rPr lang="en-US"/>
              <a:t>management plan.</a:t>
            </a:r>
            <a:endParaRPr lang="en-US" dirty="0"/>
          </a:p>
        </p:txBody>
      </p:sp>
      <p:sp>
        <p:nvSpPr>
          <p:cNvPr id="4" name="Slide Number Placeholder 3"/>
          <p:cNvSpPr>
            <a:spLocks noGrp="1"/>
          </p:cNvSpPr>
          <p:nvPr>
            <p:ph type="sldNum" sz="quarter" idx="5"/>
          </p:nvPr>
        </p:nvSpPr>
        <p:spPr/>
        <p:txBody>
          <a:bodyPr/>
          <a:lstStyle/>
          <a:p>
            <a:fld id="{5ACEE0BA-CD81-4B29-9A0B-F123D3C93CB7}" type="slidenum">
              <a:rPr lang="en-US" smtClean="0"/>
              <a:t>16</a:t>
            </a:fld>
            <a:endParaRPr lang="en-US"/>
          </a:p>
        </p:txBody>
      </p:sp>
    </p:spTree>
    <p:extLst>
      <p:ext uri="{BB962C8B-B14F-4D97-AF65-F5344CB8AC3E}">
        <p14:creationId xmlns:p14="http://schemas.microsoft.com/office/powerpoint/2010/main" val="2053186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a:t>
            </a:r>
          </a:p>
        </p:txBody>
      </p:sp>
      <p:sp>
        <p:nvSpPr>
          <p:cNvPr id="4" name="Slide Number Placeholder 3"/>
          <p:cNvSpPr>
            <a:spLocks noGrp="1"/>
          </p:cNvSpPr>
          <p:nvPr>
            <p:ph type="sldNum" sz="quarter" idx="5"/>
          </p:nvPr>
        </p:nvSpPr>
        <p:spPr/>
        <p:txBody>
          <a:bodyPr/>
          <a:lstStyle/>
          <a:p>
            <a:fld id="{5ACEE0BA-CD81-4B29-9A0B-F123D3C93CB7}" type="slidenum">
              <a:rPr lang="en-US" smtClean="0"/>
              <a:t>2</a:t>
            </a:fld>
            <a:endParaRPr lang="en-US"/>
          </a:p>
        </p:txBody>
      </p:sp>
    </p:spTree>
    <p:extLst>
      <p:ext uri="{BB962C8B-B14F-4D97-AF65-F5344CB8AC3E}">
        <p14:creationId xmlns:p14="http://schemas.microsoft.com/office/powerpoint/2010/main" val="130031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investment management plan will help me to invest the $500,000 life insurance death benefit </a:t>
            </a:r>
            <a:r>
              <a:rPr lang="en-US" dirty="0" smtClean="0"/>
              <a:t>payment </a:t>
            </a:r>
            <a:r>
              <a:rPr lang="en-US" dirty="0"/>
              <a:t>from the estate of my late grandfather plus the savings from my yearly salary.</a:t>
            </a:r>
          </a:p>
        </p:txBody>
      </p:sp>
      <p:sp>
        <p:nvSpPr>
          <p:cNvPr id="4" name="Slide Number Placeholder 3"/>
          <p:cNvSpPr>
            <a:spLocks noGrp="1"/>
          </p:cNvSpPr>
          <p:nvPr>
            <p:ph type="sldNum" sz="quarter" idx="5"/>
          </p:nvPr>
        </p:nvSpPr>
        <p:spPr/>
        <p:txBody>
          <a:bodyPr/>
          <a:lstStyle/>
          <a:p>
            <a:fld id="{5ACEE0BA-CD81-4B29-9A0B-F123D3C93CB7}" type="slidenum">
              <a:rPr lang="en-US" smtClean="0"/>
              <a:t>3</a:t>
            </a:fld>
            <a:endParaRPr lang="en-US"/>
          </a:p>
        </p:txBody>
      </p:sp>
    </p:spTree>
    <p:extLst>
      <p:ext uri="{BB962C8B-B14F-4D97-AF65-F5344CB8AC3E}">
        <p14:creationId xmlns:p14="http://schemas.microsoft.com/office/powerpoint/2010/main" val="1527945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I draft this investment plan, I have the assumption that it’s return will be 6.05%.  I also assume that the inflation rate will be 2.5%. The other assumption in this plan is that the standard deviation will be 13.25.  I also assume that my income per year will increase by 4% and the retirement withdrawal rate will be 4%</a:t>
            </a:r>
          </a:p>
        </p:txBody>
      </p:sp>
      <p:sp>
        <p:nvSpPr>
          <p:cNvPr id="4" name="Slide Number Placeholder 3"/>
          <p:cNvSpPr>
            <a:spLocks noGrp="1"/>
          </p:cNvSpPr>
          <p:nvPr>
            <p:ph type="sldNum" sz="quarter" idx="5"/>
          </p:nvPr>
        </p:nvSpPr>
        <p:spPr/>
        <p:txBody>
          <a:bodyPr/>
          <a:lstStyle/>
          <a:p>
            <a:fld id="{5ACEE0BA-CD81-4B29-9A0B-F123D3C93CB7}" type="slidenum">
              <a:rPr lang="en-US" smtClean="0"/>
              <a:t>4</a:t>
            </a:fld>
            <a:endParaRPr lang="en-US"/>
          </a:p>
        </p:txBody>
      </p:sp>
    </p:spTree>
    <p:extLst>
      <p:ext uri="{BB962C8B-B14F-4D97-AF65-F5344CB8AC3E}">
        <p14:creationId xmlns:p14="http://schemas.microsoft.com/office/powerpoint/2010/main" val="20586363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goal of this plan is to ensure that I fund an education account for my two young children for their university education when they turn 18 years. I also want to fund a brokerage account to invest on a non-retirement basis and also have a good retirement plan for my retirement.</a:t>
            </a:r>
          </a:p>
        </p:txBody>
      </p:sp>
      <p:sp>
        <p:nvSpPr>
          <p:cNvPr id="4" name="Slide Number Placeholder 3"/>
          <p:cNvSpPr>
            <a:spLocks noGrp="1"/>
          </p:cNvSpPr>
          <p:nvPr>
            <p:ph type="sldNum" sz="quarter" idx="5"/>
          </p:nvPr>
        </p:nvSpPr>
        <p:spPr/>
        <p:txBody>
          <a:bodyPr/>
          <a:lstStyle/>
          <a:p>
            <a:fld id="{5ACEE0BA-CD81-4B29-9A0B-F123D3C93CB7}" type="slidenum">
              <a:rPr lang="en-US" smtClean="0"/>
              <a:t>5</a:t>
            </a:fld>
            <a:endParaRPr lang="en-US"/>
          </a:p>
        </p:txBody>
      </p:sp>
    </p:spTree>
    <p:extLst>
      <p:ext uri="{BB962C8B-B14F-4D97-AF65-F5344CB8AC3E}">
        <p14:creationId xmlns:p14="http://schemas.microsoft.com/office/powerpoint/2010/main" val="2869526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thing to do with the inheritance is to pay my debts and taxes. This will help me free up my future cash flow, reduce expenses and save money. I will use $10,000 which is 5% of the $500,000 inheritance to pay my debts and taxes.  I will also fund my children’s inheritance account with $50,000 which is 10% of the $500,000 inheritance.</a:t>
            </a:r>
          </a:p>
        </p:txBody>
      </p:sp>
      <p:sp>
        <p:nvSpPr>
          <p:cNvPr id="4" name="Slide Number Placeholder 3"/>
          <p:cNvSpPr>
            <a:spLocks noGrp="1"/>
          </p:cNvSpPr>
          <p:nvPr>
            <p:ph type="sldNum" sz="quarter" idx="5"/>
          </p:nvPr>
        </p:nvSpPr>
        <p:spPr/>
        <p:txBody>
          <a:bodyPr/>
          <a:lstStyle/>
          <a:p>
            <a:fld id="{5ACEE0BA-CD81-4B29-9A0B-F123D3C93CB7}" type="slidenum">
              <a:rPr lang="en-US" smtClean="0"/>
              <a:t>6</a:t>
            </a:fld>
            <a:endParaRPr lang="en-US"/>
          </a:p>
        </p:txBody>
      </p:sp>
    </p:spTree>
    <p:extLst>
      <p:ext uri="{BB962C8B-B14F-4D97-AF65-F5344CB8AC3E}">
        <p14:creationId xmlns:p14="http://schemas.microsoft.com/office/powerpoint/2010/main" val="7128150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spending $60,000 on debt, tax and my children inheritance, the investment amount will be $440,000. I’ll also add 12% of my $600,000 yearly salary to the investment amount. The total investment amount will be $512,000.</a:t>
            </a:r>
          </a:p>
        </p:txBody>
      </p:sp>
      <p:sp>
        <p:nvSpPr>
          <p:cNvPr id="4" name="Slide Number Placeholder 3"/>
          <p:cNvSpPr>
            <a:spLocks noGrp="1"/>
          </p:cNvSpPr>
          <p:nvPr>
            <p:ph type="sldNum" sz="quarter" idx="5"/>
          </p:nvPr>
        </p:nvSpPr>
        <p:spPr/>
        <p:txBody>
          <a:bodyPr/>
          <a:lstStyle/>
          <a:p>
            <a:fld id="{5ACEE0BA-CD81-4B29-9A0B-F123D3C93CB7}" type="slidenum">
              <a:rPr lang="en-US" smtClean="0"/>
              <a:t>7</a:t>
            </a:fld>
            <a:endParaRPr lang="en-US"/>
          </a:p>
        </p:txBody>
      </p:sp>
    </p:spTree>
    <p:extLst>
      <p:ext uri="{BB962C8B-B14F-4D97-AF65-F5344CB8AC3E}">
        <p14:creationId xmlns:p14="http://schemas.microsoft.com/office/powerpoint/2010/main" val="131537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University in a state public university for one student is approximately $45,000 per year and approximately $180,000 in 4 years. For my two children I will require $360,000 for their four years university education. Since education fund is an intermediate-term financial goal which should be executed over a period of 1 to 5 years, I will immediately fund use part of the investment amount to fund the education account. The reminder, which is $152,000 I will use it to fund a brokerage account for my retirement savings plan.</a:t>
            </a:r>
          </a:p>
        </p:txBody>
      </p:sp>
      <p:sp>
        <p:nvSpPr>
          <p:cNvPr id="4" name="Slide Number Placeholder 3"/>
          <p:cNvSpPr>
            <a:spLocks noGrp="1"/>
          </p:cNvSpPr>
          <p:nvPr>
            <p:ph type="sldNum" sz="quarter" idx="5"/>
          </p:nvPr>
        </p:nvSpPr>
        <p:spPr/>
        <p:txBody>
          <a:bodyPr/>
          <a:lstStyle/>
          <a:p>
            <a:fld id="{5ACEE0BA-CD81-4B29-9A0B-F123D3C93CB7}" type="slidenum">
              <a:rPr lang="en-US" smtClean="0"/>
              <a:t>8</a:t>
            </a:fld>
            <a:endParaRPr lang="en-US"/>
          </a:p>
        </p:txBody>
      </p:sp>
    </p:spTree>
    <p:extLst>
      <p:ext uri="{BB962C8B-B14F-4D97-AF65-F5344CB8AC3E}">
        <p14:creationId xmlns:p14="http://schemas.microsoft.com/office/powerpoint/2010/main" val="21052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plans assumes a 6.05% return rate. 6.05% of $152,000 is $9196 which will be my returns this year. If my income increases by 4%, I will have a 4% increase in my savings which means more investment amount and more returns.</a:t>
            </a:r>
          </a:p>
        </p:txBody>
      </p:sp>
      <p:sp>
        <p:nvSpPr>
          <p:cNvPr id="4" name="Slide Number Placeholder 3"/>
          <p:cNvSpPr>
            <a:spLocks noGrp="1"/>
          </p:cNvSpPr>
          <p:nvPr>
            <p:ph type="sldNum" sz="quarter" idx="5"/>
          </p:nvPr>
        </p:nvSpPr>
        <p:spPr/>
        <p:txBody>
          <a:bodyPr/>
          <a:lstStyle/>
          <a:p>
            <a:fld id="{5ACEE0BA-CD81-4B29-9A0B-F123D3C93CB7}" type="slidenum">
              <a:rPr lang="en-US" smtClean="0"/>
              <a:t>9</a:t>
            </a:fld>
            <a:endParaRPr lang="en-US"/>
          </a:p>
        </p:txBody>
      </p:sp>
    </p:spTree>
    <p:extLst>
      <p:ext uri="{BB962C8B-B14F-4D97-AF65-F5344CB8AC3E}">
        <p14:creationId xmlns:p14="http://schemas.microsoft.com/office/powerpoint/2010/main" val="2228495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43C0B5-492B-4526-AFFF-4C1D58E1DB54}" type="datetimeFigureOut">
              <a:rPr lang="en-US" smtClean="0"/>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9E1DBC-6C00-4620-876D-45CD26400E61}" type="slidenum">
              <a:rPr lang="en-US" smtClean="0"/>
              <a:t>‹#›</a:t>
            </a:fld>
            <a:endParaRPr lang="en-US"/>
          </a:p>
        </p:txBody>
      </p:sp>
    </p:spTree>
    <p:extLst>
      <p:ext uri="{BB962C8B-B14F-4D97-AF65-F5344CB8AC3E}">
        <p14:creationId xmlns:p14="http://schemas.microsoft.com/office/powerpoint/2010/main" val="4020838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43C0B5-492B-4526-AFFF-4C1D58E1DB54}" type="datetimeFigureOut">
              <a:rPr lang="en-US" smtClean="0"/>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9E1DBC-6C00-4620-876D-45CD26400E61}" type="slidenum">
              <a:rPr lang="en-US" smtClean="0"/>
              <a:t>‹#›</a:t>
            </a:fld>
            <a:endParaRPr lang="en-US"/>
          </a:p>
        </p:txBody>
      </p:sp>
    </p:spTree>
    <p:extLst>
      <p:ext uri="{BB962C8B-B14F-4D97-AF65-F5344CB8AC3E}">
        <p14:creationId xmlns:p14="http://schemas.microsoft.com/office/powerpoint/2010/main" val="2859962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43C0B5-492B-4526-AFFF-4C1D58E1DB54}" type="datetimeFigureOut">
              <a:rPr lang="en-US" smtClean="0"/>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9E1DBC-6C00-4620-876D-45CD26400E61}" type="slidenum">
              <a:rPr lang="en-US" smtClean="0"/>
              <a:t>‹#›</a:t>
            </a:fld>
            <a:endParaRPr lang="en-US"/>
          </a:p>
        </p:txBody>
      </p:sp>
    </p:spTree>
    <p:extLst>
      <p:ext uri="{BB962C8B-B14F-4D97-AF65-F5344CB8AC3E}">
        <p14:creationId xmlns:p14="http://schemas.microsoft.com/office/powerpoint/2010/main" val="591153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43C0B5-492B-4526-AFFF-4C1D58E1DB54}" type="datetimeFigureOut">
              <a:rPr lang="en-US" smtClean="0"/>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9E1DBC-6C00-4620-876D-45CD26400E61}" type="slidenum">
              <a:rPr lang="en-US" smtClean="0"/>
              <a:t>‹#›</a:t>
            </a:fld>
            <a:endParaRPr lang="en-US"/>
          </a:p>
        </p:txBody>
      </p:sp>
    </p:spTree>
    <p:extLst>
      <p:ext uri="{BB962C8B-B14F-4D97-AF65-F5344CB8AC3E}">
        <p14:creationId xmlns:p14="http://schemas.microsoft.com/office/powerpoint/2010/main" val="3337499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743C0B5-492B-4526-AFFF-4C1D58E1DB54}" type="datetimeFigureOut">
              <a:rPr lang="en-US" smtClean="0"/>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9E1DBC-6C00-4620-876D-45CD26400E61}" type="slidenum">
              <a:rPr lang="en-US" smtClean="0"/>
              <a:t>‹#›</a:t>
            </a:fld>
            <a:endParaRPr lang="en-US"/>
          </a:p>
        </p:txBody>
      </p:sp>
    </p:spTree>
    <p:extLst>
      <p:ext uri="{BB962C8B-B14F-4D97-AF65-F5344CB8AC3E}">
        <p14:creationId xmlns:p14="http://schemas.microsoft.com/office/powerpoint/2010/main" val="2432883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43C0B5-492B-4526-AFFF-4C1D58E1DB54}" type="datetimeFigureOut">
              <a:rPr lang="en-US" smtClean="0"/>
              <a:t>4/30/2021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9E1DBC-6C00-4620-876D-45CD26400E61}" type="slidenum">
              <a:rPr lang="en-US" smtClean="0"/>
              <a:t>‹#›</a:t>
            </a:fld>
            <a:endParaRPr lang="en-US"/>
          </a:p>
        </p:txBody>
      </p:sp>
    </p:spTree>
    <p:extLst>
      <p:ext uri="{BB962C8B-B14F-4D97-AF65-F5344CB8AC3E}">
        <p14:creationId xmlns:p14="http://schemas.microsoft.com/office/powerpoint/2010/main" val="2995102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43C0B5-492B-4526-AFFF-4C1D58E1DB54}" type="datetimeFigureOut">
              <a:rPr lang="en-US" smtClean="0"/>
              <a:t>4/30/2021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9E1DBC-6C00-4620-876D-45CD26400E61}" type="slidenum">
              <a:rPr lang="en-US" smtClean="0"/>
              <a:t>‹#›</a:t>
            </a:fld>
            <a:endParaRPr lang="en-US"/>
          </a:p>
        </p:txBody>
      </p:sp>
    </p:spTree>
    <p:extLst>
      <p:ext uri="{BB962C8B-B14F-4D97-AF65-F5344CB8AC3E}">
        <p14:creationId xmlns:p14="http://schemas.microsoft.com/office/powerpoint/2010/main" val="2269290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43C0B5-492B-4526-AFFF-4C1D58E1DB54}" type="datetimeFigureOut">
              <a:rPr lang="en-US" smtClean="0"/>
              <a:t>4/30/2021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9E1DBC-6C00-4620-876D-45CD26400E61}" type="slidenum">
              <a:rPr lang="en-US" smtClean="0"/>
              <a:t>‹#›</a:t>
            </a:fld>
            <a:endParaRPr lang="en-US"/>
          </a:p>
        </p:txBody>
      </p:sp>
    </p:spTree>
    <p:extLst>
      <p:ext uri="{BB962C8B-B14F-4D97-AF65-F5344CB8AC3E}">
        <p14:creationId xmlns:p14="http://schemas.microsoft.com/office/powerpoint/2010/main" val="289671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43C0B5-492B-4526-AFFF-4C1D58E1DB54}" type="datetimeFigureOut">
              <a:rPr lang="en-US" smtClean="0"/>
              <a:t>4/30/2021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9E1DBC-6C00-4620-876D-45CD26400E61}" type="slidenum">
              <a:rPr lang="en-US" smtClean="0"/>
              <a:t>‹#›</a:t>
            </a:fld>
            <a:endParaRPr lang="en-US"/>
          </a:p>
        </p:txBody>
      </p:sp>
    </p:spTree>
    <p:extLst>
      <p:ext uri="{BB962C8B-B14F-4D97-AF65-F5344CB8AC3E}">
        <p14:creationId xmlns:p14="http://schemas.microsoft.com/office/powerpoint/2010/main" val="2451756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743C0B5-492B-4526-AFFF-4C1D58E1DB54}" type="datetimeFigureOut">
              <a:rPr lang="en-US" smtClean="0"/>
              <a:t>4/30/2021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9E1DBC-6C00-4620-876D-45CD26400E61}" type="slidenum">
              <a:rPr lang="en-US" smtClean="0"/>
              <a:t>‹#›</a:t>
            </a:fld>
            <a:endParaRPr lang="en-US"/>
          </a:p>
        </p:txBody>
      </p:sp>
    </p:spTree>
    <p:extLst>
      <p:ext uri="{BB962C8B-B14F-4D97-AF65-F5344CB8AC3E}">
        <p14:creationId xmlns:p14="http://schemas.microsoft.com/office/powerpoint/2010/main" val="282079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743C0B5-492B-4526-AFFF-4C1D58E1DB54}" type="datetimeFigureOut">
              <a:rPr lang="en-US" smtClean="0"/>
              <a:t>4/30/2021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9E1DBC-6C00-4620-876D-45CD26400E61}" type="slidenum">
              <a:rPr lang="en-US" smtClean="0"/>
              <a:t>‹#›</a:t>
            </a:fld>
            <a:endParaRPr lang="en-US"/>
          </a:p>
        </p:txBody>
      </p:sp>
    </p:spTree>
    <p:extLst>
      <p:ext uri="{BB962C8B-B14F-4D97-AF65-F5344CB8AC3E}">
        <p14:creationId xmlns:p14="http://schemas.microsoft.com/office/powerpoint/2010/main" val="1794257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43C0B5-492B-4526-AFFF-4C1D58E1DB54}" type="datetimeFigureOut">
              <a:rPr lang="en-US" smtClean="0"/>
              <a:t>4/30/2021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9E1DBC-6C00-4620-876D-45CD26400E61}" type="slidenum">
              <a:rPr lang="en-US" smtClean="0"/>
              <a:t>‹#›</a:t>
            </a:fld>
            <a:endParaRPr lang="en-US"/>
          </a:p>
        </p:txBody>
      </p:sp>
    </p:spTree>
    <p:extLst>
      <p:ext uri="{BB962C8B-B14F-4D97-AF65-F5344CB8AC3E}">
        <p14:creationId xmlns:p14="http://schemas.microsoft.com/office/powerpoint/2010/main" val="39398825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E879BFF6-E9A6-4D13-B9AB-B2C487899439}"/>
              </a:ext>
            </a:extLst>
          </p:cNvPr>
          <p:cNvSpPr>
            <a:spLocks noGrp="1"/>
          </p:cNvSpPr>
          <p:nvPr>
            <p:ph type="subTitle" idx="1"/>
          </p:nvPr>
        </p:nvSpPr>
        <p:spPr>
          <a:xfrm>
            <a:off x="365760" y="2080260"/>
            <a:ext cx="11601450" cy="3257550"/>
          </a:xfrm>
        </p:spPr>
        <p:txBody>
          <a:bodyPr>
            <a:normAutofit/>
          </a:bodyPr>
          <a:lstStyle/>
          <a:p>
            <a:r>
              <a:rPr lang="en-US" sz="7200" dirty="0">
                <a:solidFill>
                  <a:srgbClr val="FFFF00"/>
                </a:solidFill>
                <a:latin typeface="Times New Roman" panose="02020603050405020304" pitchFamily="18" charset="0"/>
                <a:cs typeface="Times New Roman" panose="02020603050405020304" pitchFamily="18" charset="0"/>
              </a:rPr>
              <a:t>INVESTMENT MANAGEMENT </a:t>
            </a:r>
          </a:p>
          <a:p>
            <a:r>
              <a:rPr lang="en-US" sz="7200" dirty="0">
                <a:solidFill>
                  <a:srgbClr val="FFFF00"/>
                </a:solidFill>
                <a:latin typeface="Times New Roman" panose="02020603050405020304" pitchFamily="18" charset="0"/>
                <a:cs typeface="Times New Roman" panose="02020603050405020304" pitchFamily="18" charset="0"/>
              </a:rPr>
              <a:t>PLAN</a:t>
            </a:r>
            <a:endParaRPr lang="en-US" sz="28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2777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93F9E81-2D1F-4EE9-9803-959A7027D73E}"/>
              </a:ext>
            </a:extLst>
          </p:cNvPr>
          <p:cNvSpPr>
            <a:spLocks noGrp="1"/>
          </p:cNvSpPr>
          <p:nvPr>
            <p:ph idx="1"/>
          </p:nvPr>
        </p:nvSpPr>
        <p:spPr>
          <a:xfrm>
            <a:off x="171450" y="125730"/>
            <a:ext cx="11635740" cy="6412230"/>
          </a:xfrm>
        </p:spPr>
        <p:txBody>
          <a:bodyPr/>
          <a:lstStyle/>
          <a:p>
            <a:pPr marL="0" indent="0">
              <a:buNone/>
            </a:pPr>
            <a:r>
              <a:rPr lang="en-US" sz="4400" b="1" dirty="0">
                <a:solidFill>
                  <a:srgbClr val="FFFF00"/>
                </a:solidFill>
                <a:latin typeface="Times New Roman" panose="02020603050405020304" pitchFamily="18" charset="0"/>
                <a:cs typeface="Times New Roman" panose="02020603050405020304" pitchFamily="18" charset="0"/>
              </a:rPr>
              <a:t>Brokerage house</a:t>
            </a:r>
            <a:endParaRPr lang="en-US" sz="4000" dirty="0">
              <a:solidFill>
                <a:srgbClr val="FFFF00"/>
              </a:solidFill>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In this investment I will use the Fidelity Worldwide Investment as my brokerage house because it is a trustworthy and dependable financial institution. It has a high customer satisfaction rating and a high percentage of client retention. It offers access to portfolios through mobile phones.</a:t>
            </a:r>
          </a:p>
          <a:p>
            <a:pPr marL="0" indent="0">
              <a:buNone/>
            </a:pPr>
            <a:endParaRPr lang="en-US" dirty="0"/>
          </a:p>
        </p:txBody>
      </p:sp>
    </p:spTree>
    <p:extLst>
      <p:ext uri="{BB962C8B-B14F-4D97-AF65-F5344CB8AC3E}">
        <p14:creationId xmlns:p14="http://schemas.microsoft.com/office/powerpoint/2010/main" val="1060592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ADD9FD3-0357-4D26-80F1-182E051E9635}"/>
              </a:ext>
            </a:extLst>
          </p:cNvPr>
          <p:cNvSpPr>
            <a:spLocks noGrp="1"/>
          </p:cNvSpPr>
          <p:nvPr>
            <p:ph idx="1"/>
          </p:nvPr>
        </p:nvSpPr>
        <p:spPr>
          <a:xfrm>
            <a:off x="148590" y="262890"/>
            <a:ext cx="11807190" cy="6389370"/>
          </a:xfrm>
        </p:spPr>
        <p:txBody>
          <a:bodyPr/>
          <a:lstStyle/>
          <a:p>
            <a:pPr marL="0" indent="0">
              <a:buNone/>
            </a:pPr>
            <a:r>
              <a:rPr lang="en-US" sz="4000" b="1" dirty="0">
                <a:solidFill>
                  <a:srgbClr val="FFFF00"/>
                </a:solidFill>
                <a:latin typeface="Times New Roman" panose="02020603050405020304" pitchFamily="18" charset="0"/>
                <a:cs typeface="Times New Roman" panose="02020603050405020304" pitchFamily="18" charset="0"/>
              </a:rPr>
              <a:t>Features of my brokerage account</a:t>
            </a:r>
            <a:endParaRPr lang="en-US" sz="3600" dirty="0">
              <a:solidFill>
                <a:srgbClr val="FFFF00"/>
              </a:solidFill>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Exchange-traded funds (ETFs) which include diverse range of assets.  The broker has a wide range of funds available which will enable me and it offers ETFs that I can purchase without a fee.</a:t>
            </a:r>
          </a:p>
          <a:p>
            <a:pPr lvl="0"/>
            <a:r>
              <a:rPr lang="en-US" sz="3600" dirty="0">
                <a:latin typeface="Times New Roman" panose="02020603050405020304" pitchFamily="18" charset="0"/>
                <a:cs typeface="Times New Roman" panose="02020603050405020304" pitchFamily="18" charset="0"/>
              </a:rPr>
              <a:t>zero commission for standard online stock trading. The account will enable me to pay zero commission each time I make a trade. The zero commission will help me to increase my return on my investments.</a:t>
            </a:r>
          </a:p>
          <a:p>
            <a:endParaRPr lang="en-US" dirty="0"/>
          </a:p>
        </p:txBody>
      </p:sp>
    </p:spTree>
    <p:extLst>
      <p:ext uri="{BB962C8B-B14F-4D97-AF65-F5344CB8AC3E}">
        <p14:creationId xmlns:p14="http://schemas.microsoft.com/office/powerpoint/2010/main" val="66155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4281533-C9D8-4E10-90AA-4F484FCD6ED5}"/>
              </a:ext>
            </a:extLst>
          </p:cNvPr>
          <p:cNvSpPr>
            <a:spLocks noGrp="1"/>
          </p:cNvSpPr>
          <p:nvPr>
            <p:ph idx="1"/>
          </p:nvPr>
        </p:nvSpPr>
        <p:spPr>
          <a:xfrm>
            <a:off x="137160" y="148590"/>
            <a:ext cx="11681460" cy="6377940"/>
          </a:xfrm>
        </p:spPr>
        <p:txBody>
          <a:bodyPr/>
          <a:lstStyle/>
          <a:p>
            <a:pPr lvl="0"/>
            <a:r>
              <a:rPr lang="en-US" sz="3600" dirty="0">
                <a:latin typeface="Times New Roman" panose="02020603050405020304" pitchFamily="18" charset="0"/>
                <a:cs typeface="Times New Roman" panose="02020603050405020304" pitchFamily="18" charset="0"/>
              </a:rPr>
              <a:t>Zero extra fee. The brokerage account does not have extra fees like annual fees, withdrawal/fund transfer fees, and activity fees. This will help me to avoid extra expenses in my investment hence increasing the return investment returns.</a:t>
            </a:r>
          </a:p>
          <a:p>
            <a:pPr lvl="0"/>
            <a:r>
              <a:rPr lang="en-US" sz="3600" dirty="0">
                <a:latin typeface="Times New Roman" panose="02020603050405020304" pitchFamily="18" charset="0"/>
                <a:cs typeface="Times New Roman" panose="02020603050405020304" pitchFamily="18" charset="0"/>
              </a:rPr>
              <a:t>No account minimum. I do not have to deposit any amount in order to open it  </a:t>
            </a:r>
          </a:p>
          <a:p>
            <a:pPr lvl="0"/>
            <a:r>
              <a:rPr lang="en-US" sz="3600" dirty="0">
                <a:latin typeface="Times New Roman" panose="02020603050405020304" pitchFamily="18" charset="0"/>
                <a:cs typeface="Times New Roman" panose="02020603050405020304" pitchFamily="18" charset="0"/>
              </a:rPr>
              <a:t>Educational and research resources. The account broker puts the information I need at my fingertips</a:t>
            </a:r>
          </a:p>
          <a:p>
            <a:pPr lvl="0"/>
            <a:r>
              <a:rPr lang="en-US" sz="3600" dirty="0">
                <a:latin typeface="Times New Roman" panose="02020603050405020304" pitchFamily="18" charset="0"/>
                <a:cs typeface="Times New Roman" panose="02020603050405020304" pitchFamily="18" charset="0"/>
              </a:rPr>
              <a:t>Reliable mobile and online access. The broker of the account has a reliable and easy-to-use website. I can also access the account using a mobile app. </a:t>
            </a:r>
          </a:p>
          <a:p>
            <a:pPr marL="0" indent="0">
              <a:buNone/>
            </a:pPr>
            <a:endParaRPr lang="en-US" dirty="0"/>
          </a:p>
        </p:txBody>
      </p:sp>
    </p:spTree>
    <p:extLst>
      <p:ext uri="{BB962C8B-B14F-4D97-AF65-F5344CB8AC3E}">
        <p14:creationId xmlns:p14="http://schemas.microsoft.com/office/powerpoint/2010/main" val="771491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BD862B8-E577-4838-8C7A-631A80D1B00F}"/>
              </a:ext>
            </a:extLst>
          </p:cNvPr>
          <p:cNvSpPr>
            <a:spLocks noGrp="1"/>
          </p:cNvSpPr>
          <p:nvPr>
            <p:ph idx="1"/>
          </p:nvPr>
        </p:nvSpPr>
        <p:spPr>
          <a:xfrm>
            <a:off x="205740" y="217170"/>
            <a:ext cx="11510010" cy="6366510"/>
          </a:xfrm>
        </p:spPr>
        <p:txBody>
          <a:bodyPr/>
          <a:lstStyle/>
          <a:p>
            <a:pPr marL="0" indent="0">
              <a:buNone/>
            </a:pPr>
            <a:r>
              <a:rPr lang="en-US" sz="4800" b="1" dirty="0">
                <a:solidFill>
                  <a:srgbClr val="FFFF00"/>
                </a:solidFill>
                <a:latin typeface="Times New Roman" panose="02020603050405020304" pitchFamily="18" charset="0"/>
                <a:cs typeface="Times New Roman" panose="02020603050405020304" pitchFamily="18" charset="0"/>
              </a:rPr>
              <a:t>Objectives of my investment plan</a:t>
            </a:r>
            <a:endParaRPr lang="en-US" sz="4000" dirty="0">
              <a:solidFill>
                <a:srgbClr val="FFFF00"/>
              </a:solidFill>
              <a:latin typeface="Times New Roman" panose="02020603050405020304" pitchFamily="18" charset="0"/>
              <a:cs typeface="Times New Roman" panose="02020603050405020304" pitchFamily="18" charset="0"/>
            </a:endParaRPr>
          </a:p>
          <a:p>
            <a:pPr lvl="0"/>
            <a:r>
              <a:rPr lang="en-US" sz="4000" dirty="0">
                <a:latin typeface="Times New Roman" panose="02020603050405020304" pitchFamily="18" charset="0"/>
                <a:cs typeface="Times New Roman" panose="02020603050405020304" pitchFamily="18" charset="0"/>
              </a:rPr>
              <a:t>The first objective is to monitor and track the performance of my investments over a 45-day period.</a:t>
            </a:r>
          </a:p>
          <a:p>
            <a:pPr lvl="0"/>
            <a:r>
              <a:rPr lang="en-US" sz="4000" dirty="0">
                <a:latin typeface="Times New Roman" panose="02020603050405020304" pitchFamily="18" charset="0"/>
                <a:cs typeface="Times New Roman" panose="02020603050405020304" pitchFamily="18" charset="0"/>
              </a:rPr>
              <a:t>The second objective is to have a fully funded education account for my young children university education fee.</a:t>
            </a:r>
          </a:p>
          <a:p>
            <a:pPr marL="0" indent="0">
              <a:buNone/>
            </a:pPr>
            <a:endParaRPr lang="en-US" dirty="0"/>
          </a:p>
        </p:txBody>
      </p:sp>
    </p:spTree>
    <p:extLst>
      <p:ext uri="{BB962C8B-B14F-4D97-AF65-F5344CB8AC3E}">
        <p14:creationId xmlns:p14="http://schemas.microsoft.com/office/powerpoint/2010/main" val="1838756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4833EAA-0B66-4654-827B-193CC83F475B}"/>
              </a:ext>
            </a:extLst>
          </p:cNvPr>
          <p:cNvSpPr>
            <a:spLocks noGrp="1"/>
          </p:cNvSpPr>
          <p:nvPr>
            <p:ph idx="1"/>
          </p:nvPr>
        </p:nvSpPr>
        <p:spPr>
          <a:xfrm>
            <a:off x="308610" y="320040"/>
            <a:ext cx="11349990" cy="6092190"/>
          </a:xfrm>
        </p:spPr>
        <p:txBody>
          <a:bodyPr>
            <a:normAutofit/>
          </a:bodyPr>
          <a:lstStyle/>
          <a:p>
            <a:pPr lvl="0"/>
            <a:r>
              <a:rPr lang="en-US" sz="3600" dirty="0">
                <a:latin typeface="Times New Roman" panose="02020603050405020304" pitchFamily="18" charset="0"/>
                <a:cs typeface="Times New Roman" panose="02020603050405020304" pitchFamily="18" charset="0"/>
              </a:rPr>
              <a:t>The other objective of my plan is to have a long-term growth and be able to hold stocks for many years and let them grow with my portfolio while reinvesting dividends to purchase more shares.</a:t>
            </a:r>
          </a:p>
          <a:p>
            <a:pPr lvl="0"/>
            <a:r>
              <a:rPr lang="en-US" sz="3600" dirty="0">
                <a:latin typeface="Times New Roman" panose="02020603050405020304" pitchFamily="18" charset="0"/>
                <a:cs typeface="Times New Roman" panose="02020603050405020304" pitchFamily="18" charset="0"/>
              </a:rPr>
              <a:t>The other objective of my plan is to invest in stocks that pay a consistent and high dividend.</a:t>
            </a:r>
          </a:p>
          <a:p>
            <a:pPr lvl="0"/>
            <a:r>
              <a:rPr lang="en-US" sz="3600" dirty="0">
                <a:latin typeface="Times New Roman" panose="02020603050405020304" pitchFamily="18" charset="0"/>
                <a:cs typeface="Times New Roman" panose="02020603050405020304" pitchFamily="18" charset="0"/>
              </a:rPr>
              <a:t>The other objective is to be able to replace any lost money through unwise investments.</a:t>
            </a:r>
          </a:p>
          <a:p>
            <a:pPr lvl="0"/>
            <a:r>
              <a:rPr lang="en-US" sz="3600" dirty="0">
                <a:latin typeface="Times New Roman" panose="02020603050405020304" pitchFamily="18" charset="0"/>
                <a:cs typeface="Times New Roman" panose="02020603050405020304" pitchFamily="18" charset="0"/>
              </a:rPr>
              <a:t>The last objective is to be able to make quick profits and use advanced trading techniques like trading on the margin, shorting stocks, options, and other special methods.</a:t>
            </a:r>
          </a:p>
          <a:p>
            <a:pPr marL="0" indent="0">
              <a:buNone/>
            </a:pPr>
            <a:endParaRPr lang="en-US" dirty="0"/>
          </a:p>
        </p:txBody>
      </p:sp>
    </p:spTree>
    <p:extLst>
      <p:ext uri="{BB962C8B-B14F-4D97-AF65-F5344CB8AC3E}">
        <p14:creationId xmlns:p14="http://schemas.microsoft.com/office/powerpoint/2010/main" val="2356588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A2644A9-AF18-422A-8A2F-1284B2A7A100}"/>
              </a:ext>
            </a:extLst>
          </p:cNvPr>
          <p:cNvSpPr>
            <a:spLocks noGrp="1"/>
          </p:cNvSpPr>
          <p:nvPr>
            <p:ph idx="1"/>
          </p:nvPr>
        </p:nvSpPr>
        <p:spPr>
          <a:xfrm>
            <a:off x="251460" y="240030"/>
            <a:ext cx="11635740" cy="6469380"/>
          </a:xfrm>
        </p:spPr>
        <p:txBody>
          <a:bodyPr/>
          <a:lstStyle/>
          <a:p>
            <a:pPr marL="0" indent="0">
              <a:buNone/>
            </a:pPr>
            <a:r>
              <a:rPr lang="en-US" sz="5400" b="1" dirty="0">
                <a:solidFill>
                  <a:srgbClr val="FFFF00"/>
                </a:solidFill>
                <a:latin typeface="Times New Roman" panose="02020603050405020304" pitchFamily="18" charset="0"/>
                <a:cs typeface="Times New Roman" panose="02020603050405020304" pitchFamily="18" charset="0"/>
              </a:rPr>
              <a:t>Conclusion  </a:t>
            </a:r>
            <a:endParaRPr lang="en-US" sz="4400" dirty="0">
              <a:solidFill>
                <a:srgbClr val="FFFF00"/>
              </a:solidFill>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This investment management plan will help me in my investment process. It will enable me to plan for the university education for my two young children of ages 3 and 2. It will also help me improve my financial life and also plan for my retirement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0437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5A7D8D4-867E-46AE-8FB6-D2BD7F18A324}"/>
              </a:ext>
            </a:extLst>
          </p:cNvPr>
          <p:cNvSpPr>
            <a:spLocks noGrp="1"/>
          </p:cNvSpPr>
          <p:nvPr>
            <p:ph idx="1"/>
          </p:nvPr>
        </p:nvSpPr>
        <p:spPr>
          <a:xfrm>
            <a:off x="158115" y="274320"/>
            <a:ext cx="11875770" cy="6583680"/>
          </a:xfrm>
        </p:spPr>
        <p:txBody>
          <a:bodyPr/>
          <a:lstStyle/>
          <a:p>
            <a:pPr marL="0" indent="0">
              <a:buNone/>
            </a:pPr>
            <a:r>
              <a:rPr lang="en-US" sz="3200" b="1" dirty="0">
                <a:solidFill>
                  <a:srgbClr val="FFFF00"/>
                </a:solidFill>
                <a:latin typeface="Times New Roman" panose="02020603050405020304" pitchFamily="18" charset="0"/>
                <a:cs typeface="Times New Roman" panose="02020603050405020304" pitchFamily="18" charset="0"/>
              </a:rPr>
              <a:t>References </a:t>
            </a:r>
            <a:endParaRPr lang="en-US" sz="3200" dirty="0">
              <a:solidFill>
                <a:srgbClr val="FFFF00"/>
              </a:solidFill>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Lee, I., &amp; Shin, Y. J. (2018). Fintech: Ecosystem, business models, investment decisions, and challenges. </a:t>
            </a:r>
            <a:r>
              <a:rPr lang="en-US" i="1" dirty="0">
                <a:latin typeface="Times New Roman" panose="02020603050405020304" pitchFamily="18" charset="0"/>
                <a:cs typeface="Times New Roman" panose="02020603050405020304" pitchFamily="18" charset="0"/>
              </a:rPr>
              <a:t>Business Horizons</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61</a:t>
            </a:r>
            <a:r>
              <a:rPr lang="en-US" dirty="0">
                <a:latin typeface="Times New Roman" panose="02020603050405020304" pitchFamily="18" charset="0"/>
                <a:cs typeface="Times New Roman" panose="02020603050405020304" pitchFamily="18" charset="0"/>
              </a:rPr>
              <a:t>(1), 35-46.</a:t>
            </a:r>
          </a:p>
          <a:p>
            <a:r>
              <a:rPr lang="en-US" dirty="0">
                <a:latin typeface="Times New Roman" panose="02020603050405020304" pitchFamily="18" charset="0"/>
                <a:cs typeface="Times New Roman" panose="02020603050405020304" pitchFamily="18" charset="0"/>
              </a:rPr>
              <a:t>Wang, P., &amp; Li, Z. (2018). Robust optimal investment strategy for an AAM of DC pension plans with stochastic interest rate and stochastic volatility. </a:t>
            </a:r>
            <a:r>
              <a:rPr lang="en-US" i="1" dirty="0">
                <a:latin typeface="Times New Roman" panose="02020603050405020304" pitchFamily="18" charset="0"/>
                <a:cs typeface="Times New Roman" panose="02020603050405020304" pitchFamily="18" charset="0"/>
              </a:rPr>
              <a:t>Insurance: Mathematics and Economics</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80</a:t>
            </a:r>
            <a:r>
              <a:rPr lang="en-US" dirty="0">
                <a:latin typeface="Times New Roman" panose="02020603050405020304" pitchFamily="18" charset="0"/>
                <a:cs typeface="Times New Roman" panose="02020603050405020304" pitchFamily="18" charset="0"/>
              </a:rPr>
              <a:t>, 67-83.</a:t>
            </a:r>
          </a:p>
          <a:p>
            <a:r>
              <a:rPr lang="en-US" dirty="0">
                <a:latin typeface="Times New Roman" panose="02020603050405020304" pitchFamily="18" charset="0"/>
                <a:cs typeface="Times New Roman" panose="02020603050405020304" pitchFamily="18" charset="0"/>
              </a:rPr>
              <a:t>Dong, Y., &amp; Zheng, H. (2020). Optimal investment with S-shaped utility and trading and Value at Risk constraints: An application to defined contribution pension plan. </a:t>
            </a:r>
            <a:r>
              <a:rPr lang="en-US" i="1" dirty="0">
                <a:latin typeface="Times New Roman" panose="02020603050405020304" pitchFamily="18" charset="0"/>
                <a:cs typeface="Times New Roman" panose="02020603050405020304" pitchFamily="18" charset="0"/>
              </a:rPr>
              <a:t>European Journal of Operational Research</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281</a:t>
            </a:r>
            <a:r>
              <a:rPr lang="en-US" dirty="0">
                <a:latin typeface="Times New Roman" panose="02020603050405020304" pitchFamily="18" charset="0"/>
                <a:cs typeface="Times New Roman" panose="02020603050405020304" pitchFamily="18" charset="0"/>
              </a:rPr>
              <a:t>(2), 341-356.</a:t>
            </a:r>
          </a:p>
          <a:p>
            <a:r>
              <a:rPr lang="en-US" dirty="0">
                <a:latin typeface="Times New Roman" panose="02020603050405020304" pitchFamily="18" charset="0"/>
                <a:cs typeface="Times New Roman" panose="02020603050405020304" pitchFamily="18" charset="0"/>
              </a:rPr>
              <a:t>Yazdi, M., Nedjati, A., &amp; Abbassi, R. (2019). Fuzzy dynamic risk-based maintenance investment optimization for offshore process facilities. </a:t>
            </a:r>
            <a:r>
              <a:rPr lang="en-US" i="1" dirty="0">
                <a:latin typeface="Times New Roman" panose="02020603050405020304" pitchFamily="18" charset="0"/>
                <a:cs typeface="Times New Roman" panose="02020603050405020304" pitchFamily="18" charset="0"/>
              </a:rPr>
              <a:t>Journal of Loss Prevention in the Process Industries</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57</a:t>
            </a:r>
            <a:r>
              <a:rPr lang="en-US" dirty="0">
                <a:latin typeface="Times New Roman" panose="02020603050405020304" pitchFamily="18" charset="0"/>
                <a:cs typeface="Times New Roman" panose="02020603050405020304" pitchFamily="18" charset="0"/>
              </a:rPr>
              <a:t>, 194-207.</a:t>
            </a:r>
          </a:p>
          <a:p>
            <a:r>
              <a:rPr lang="en-US" dirty="0">
                <a:latin typeface="Times New Roman" panose="02020603050405020304" pitchFamily="18" charset="0"/>
                <a:cs typeface="Times New Roman" panose="02020603050405020304" pitchFamily="18" charset="0"/>
              </a:rPr>
              <a:t>Dong, Y., &amp; Zheng, H. (2019). Optimal investment of DC pension plan under short-selling constraints and portfolio insurance. </a:t>
            </a:r>
            <a:r>
              <a:rPr lang="en-US" i="1" dirty="0">
                <a:latin typeface="Times New Roman" panose="02020603050405020304" pitchFamily="18" charset="0"/>
                <a:cs typeface="Times New Roman" panose="02020603050405020304" pitchFamily="18" charset="0"/>
              </a:rPr>
              <a:t>Insurance: Mathematics and Economics</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85</a:t>
            </a:r>
            <a:r>
              <a:rPr lang="en-US" dirty="0">
                <a:latin typeface="Times New Roman" panose="02020603050405020304" pitchFamily="18" charset="0"/>
                <a:cs typeface="Times New Roman" panose="02020603050405020304" pitchFamily="18" charset="0"/>
              </a:rPr>
              <a:t>, 47-59.</a:t>
            </a:r>
          </a:p>
          <a:p>
            <a:pPr marL="0" indent="0">
              <a:buNone/>
            </a:pPr>
            <a:endParaRPr lang="en-US" dirty="0"/>
          </a:p>
        </p:txBody>
      </p:sp>
    </p:spTree>
    <p:extLst>
      <p:ext uri="{BB962C8B-B14F-4D97-AF65-F5344CB8AC3E}">
        <p14:creationId xmlns:p14="http://schemas.microsoft.com/office/powerpoint/2010/main" val="3174124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2C40AF8-192C-417E-A2AF-71871D39DCDA}"/>
              </a:ext>
            </a:extLst>
          </p:cNvPr>
          <p:cNvSpPr>
            <a:spLocks noGrp="1"/>
          </p:cNvSpPr>
          <p:nvPr>
            <p:ph idx="1"/>
          </p:nvPr>
        </p:nvSpPr>
        <p:spPr>
          <a:xfrm>
            <a:off x="262890" y="182880"/>
            <a:ext cx="11658600" cy="6423660"/>
          </a:xfrm>
        </p:spPr>
        <p:txBody>
          <a:bodyPr/>
          <a:lstStyle/>
          <a:p>
            <a:pPr marL="0" indent="0">
              <a:buNone/>
            </a:pPr>
            <a:r>
              <a:rPr lang="en-US" dirty="0"/>
              <a:t>			</a:t>
            </a:r>
            <a:r>
              <a:rPr lang="en-US" sz="4400" dirty="0">
                <a:solidFill>
                  <a:srgbClr val="FFFF00"/>
                </a:solidFill>
                <a:latin typeface="Times New Roman" panose="02020603050405020304" pitchFamily="18" charset="0"/>
                <a:cs typeface="Times New Roman" panose="02020603050405020304" pitchFamily="18" charset="0"/>
              </a:rPr>
              <a:t>Presented by:</a:t>
            </a: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r>
              <a:rPr lang="en-US" sz="3600" dirty="0">
                <a:solidFill>
                  <a:srgbClr val="FFFF00"/>
                </a:solidFill>
                <a:latin typeface="Times New Roman" panose="02020603050405020304" pitchFamily="18" charset="0"/>
                <a:cs typeface="Times New Roman" panose="02020603050405020304" pitchFamily="18" charset="0"/>
              </a:rPr>
              <a:t> </a:t>
            </a:r>
          </a:p>
          <a:p>
            <a:pPr marL="0" indent="0">
              <a:buNone/>
            </a:pPr>
            <a:r>
              <a:rPr lang="en-US" sz="3600" dirty="0">
                <a:solidFill>
                  <a:srgbClr val="FFFF00"/>
                </a:solidFill>
                <a:latin typeface="Times New Roman" panose="02020603050405020304" pitchFamily="18" charset="0"/>
                <a:cs typeface="Times New Roman" panose="02020603050405020304" pitchFamily="18" charset="0"/>
              </a:rPr>
              <a:t>				Sem:</a:t>
            </a: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r>
              <a:rPr lang="en-US" sz="3600" dirty="0">
                <a:solidFill>
                  <a:srgbClr val="FFFF00"/>
                </a:solidFill>
                <a:latin typeface="Times New Roman" panose="02020603050405020304" pitchFamily="18" charset="0"/>
                <a:cs typeface="Times New Roman" panose="02020603050405020304" pitchFamily="18" charset="0"/>
              </a:rPr>
              <a:t>				Course:</a:t>
            </a:r>
          </a:p>
          <a:p>
            <a:pPr marL="0" indent="0">
              <a:buNone/>
            </a:pPr>
            <a:r>
              <a:rPr lang="en-US" sz="3600" dirty="0">
                <a:solidFill>
                  <a:srgbClr val="FFFF00"/>
                </a:solidFill>
                <a:latin typeface="Times New Roman" panose="02020603050405020304" pitchFamily="18" charset="0"/>
                <a:cs typeface="Times New Roman" panose="02020603050405020304" pitchFamily="18" charset="0"/>
              </a:rPr>
              <a:t> </a:t>
            </a:r>
          </a:p>
          <a:p>
            <a:pPr marL="0" indent="0">
              <a:buNone/>
            </a:pPr>
            <a:r>
              <a:rPr lang="en-US" sz="3600" dirty="0">
                <a:solidFill>
                  <a:srgbClr val="FFFF00"/>
                </a:solidFill>
                <a:latin typeface="Times New Roman" panose="02020603050405020304" pitchFamily="18" charset="0"/>
                <a:cs typeface="Times New Roman" panose="02020603050405020304" pitchFamily="18" charset="0"/>
              </a:rPr>
              <a:t>				CRN:</a:t>
            </a: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r>
              <a:rPr lang="en-US" sz="3600" dirty="0">
                <a:solidFill>
                  <a:srgbClr val="FFFF00"/>
                </a:solidFill>
                <a:latin typeface="Times New Roman" panose="02020603050405020304" pitchFamily="18" charset="0"/>
                <a:cs typeface="Times New Roman" panose="02020603050405020304" pitchFamily="18" charset="0"/>
              </a:rPr>
              <a:t>				Instructor:</a:t>
            </a: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189815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22722593-1FEE-4AE3-A669-FBF92AF197D5}"/>
              </a:ext>
            </a:extLst>
          </p:cNvPr>
          <p:cNvSpPr>
            <a:spLocks noGrp="1"/>
          </p:cNvSpPr>
          <p:nvPr>
            <p:ph type="subTitle" idx="1"/>
          </p:nvPr>
        </p:nvSpPr>
        <p:spPr>
          <a:xfrm>
            <a:off x="662940" y="468630"/>
            <a:ext cx="10961370" cy="5394960"/>
          </a:xfrm>
        </p:spPr>
        <p:txBody>
          <a:bodyPr>
            <a:normAutofit fontScale="92500"/>
          </a:bodyPr>
          <a:lstStyle/>
          <a:p>
            <a:r>
              <a:rPr lang="en-US" sz="5400" b="1" dirty="0">
                <a:solidFill>
                  <a:srgbClr val="FFFF00"/>
                </a:solidFill>
                <a:latin typeface="Times New Roman" panose="02020603050405020304" pitchFamily="18" charset="0"/>
                <a:cs typeface="Times New Roman" panose="02020603050405020304" pitchFamily="18" charset="0"/>
              </a:rPr>
              <a:t>Investment Management Plan</a:t>
            </a:r>
            <a:endParaRPr lang="en-US" sz="5400" dirty="0">
              <a:solidFill>
                <a:srgbClr val="FFFF00"/>
              </a:solidFill>
              <a:latin typeface="Times New Roman" panose="02020603050405020304" pitchFamily="18" charset="0"/>
              <a:cs typeface="Times New Roman" panose="02020603050405020304" pitchFamily="18" charset="0"/>
            </a:endParaRPr>
          </a:p>
          <a:p>
            <a:r>
              <a:rPr lang="en-US" sz="5400" b="1" dirty="0">
                <a:solidFill>
                  <a:srgbClr val="FFFF00"/>
                </a:solidFill>
                <a:latin typeface="Times New Roman" panose="02020603050405020304" pitchFamily="18" charset="0"/>
                <a:cs typeface="Times New Roman" panose="02020603050405020304" pitchFamily="18" charset="0"/>
              </a:rPr>
              <a:t>Introduction </a:t>
            </a:r>
            <a:endParaRPr lang="en-US" sz="4000" dirty="0">
              <a:solidFill>
                <a:srgbClr val="FFFF00"/>
              </a:solidFill>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A well-crafted investment plan helps in setting specific investment goals and strategies by which to attain those goals.  This investment management plan aims at having a multi-year plan on how to invest a certain amount from the inheritance of my grandfather’s life insurance death benefit payment from his estate in combination with the savings from my yearly salary. </a:t>
            </a:r>
            <a:endParaRPr lang="en-US" sz="32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87524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5A7A016-F968-4E10-842A-E4386123A1AB}"/>
              </a:ext>
            </a:extLst>
          </p:cNvPr>
          <p:cNvSpPr>
            <a:spLocks noGrp="1"/>
          </p:cNvSpPr>
          <p:nvPr>
            <p:ph idx="1"/>
          </p:nvPr>
        </p:nvSpPr>
        <p:spPr>
          <a:xfrm>
            <a:off x="160020" y="182880"/>
            <a:ext cx="11761470" cy="6457950"/>
          </a:xfrm>
        </p:spPr>
        <p:txBody>
          <a:bodyPr>
            <a:normAutofit fontScale="92500" lnSpcReduction="20000"/>
          </a:bodyPr>
          <a:lstStyle/>
          <a:p>
            <a:pPr marL="0" indent="0">
              <a:buNone/>
            </a:pPr>
            <a:r>
              <a:rPr lang="en-US" sz="4300" b="1" dirty="0">
                <a:solidFill>
                  <a:srgbClr val="FFFF00"/>
                </a:solidFill>
                <a:latin typeface="Times New Roman" panose="02020603050405020304" pitchFamily="18" charset="0"/>
                <a:cs typeface="Times New Roman" panose="02020603050405020304" pitchFamily="18" charset="0"/>
              </a:rPr>
              <a:t>The assumptions in this investment management plan</a:t>
            </a:r>
            <a:endParaRPr lang="en-US" sz="3500" dirty="0">
              <a:solidFill>
                <a:srgbClr val="FFFF00"/>
              </a:solidFill>
              <a:latin typeface="Times New Roman" panose="02020603050405020304" pitchFamily="18" charset="0"/>
              <a:cs typeface="Times New Roman" panose="02020603050405020304" pitchFamily="18" charset="0"/>
            </a:endParaRPr>
          </a:p>
          <a:p>
            <a:pPr lvl="0"/>
            <a:r>
              <a:rPr lang="en-US" sz="3500" dirty="0">
                <a:latin typeface="Times New Roman" panose="02020603050405020304" pitchFamily="18" charset="0"/>
                <a:cs typeface="Times New Roman" panose="02020603050405020304" pitchFamily="18" charset="0"/>
              </a:rPr>
              <a:t>The first assumption is on the rate of return to use for the growth of my investments. This investment management plan will assume a 6.05% forward looking investment return which I think will help in the growth of my investments.</a:t>
            </a:r>
          </a:p>
          <a:p>
            <a:pPr lvl="0"/>
            <a:r>
              <a:rPr lang="en-US" sz="3500" dirty="0">
                <a:latin typeface="Times New Roman" panose="02020603050405020304" pitchFamily="18" charset="0"/>
                <a:cs typeface="Times New Roman" panose="02020603050405020304" pitchFamily="18" charset="0"/>
              </a:rPr>
              <a:t>The second key assumption in an investment management plan is on the rate of inflation. This plan will assume a 2.5% inflation rate.</a:t>
            </a:r>
          </a:p>
          <a:p>
            <a:pPr lvl="0"/>
            <a:r>
              <a:rPr lang="en-US" sz="3500" dirty="0">
                <a:latin typeface="Times New Roman" panose="02020603050405020304" pitchFamily="18" charset="0"/>
                <a:cs typeface="Times New Roman" panose="02020603050405020304" pitchFamily="18" charset="0"/>
              </a:rPr>
              <a:t>The other assumption will be on the standard deviation used for investment.  In this investment management plan, I will assume a 13.25% standard deviation.</a:t>
            </a:r>
          </a:p>
          <a:p>
            <a:pPr lvl="0"/>
            <a:r>
              <a:rPr lang="en-US" sz="3500" dirty="0">
                <a:latin typeface="Times New Roman" panose="02020603050405020304" pitchFamily="18" charset="0"/>
                <a:cs typeface="Times New Roman" panose="02020603050405020304" pitchFamily="18" charset="0"/>
              </a:rPr>
              <a:t>There is also an assumption on the retirement withdrawal rate. In this plan, I will assume a 4% withdrawal rate. </a:t>
            </a:r>
          </a:p>
          <a:p>
            <a:pPr lvl="0"/>
            <a:r>
              <a:rPr lang="en-US" sz="3500" dirty="0">
                <a:latin typeface="Times New Roman" panose="02020603050405020304" pitchFamily="18" charset="0"/>
                <a:cs typeface="Times New Roman" panose="02020603050405020304" pitchFamily="18" charset="0"/>
              </a:rPr>
              <a:t>This investment plan assumes that my income increases by an average 4% per year.</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81386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6E78526-FF56-4974-9003-9D04F44924E5}"/>
              </a:ext>
            </a:extLst>
          </p:cNvPr>
          <p:cNvSpPr>
            <a:spLocks noGrp="1"/>
          </p:cNvSpPr>
          <p:nvPr>
            <p:ph idx="1"/>
          </p:nvPr>
        </p:nvSpPr>
        <p:spPr>
          <a:xfrm>
            <a:off x="400050" y="228600"/>
            <a:ext cx="10953750" cy="5948363"/>
          </a:xfrm>
        </p:spPr>
        <p:txBody>
          <a:bodyPr>
            <a:normAutofit/>
          </a:bodyPr>
          <a:lstStyle/>
          <a:p>
            <a:pPr marL="0" indent="0">
              <a:buNone/>
            </a:pPr>
            <a:r>
              <a:rPr lang="en-US" sz="4000" b="1" dirty="0">
                <a:solidFill>
                  <a:srgbClr val="FFFF00"/>
                </a:solidFill>
                <a:latin typeface="Times New Roman" panose="02020603050405020304" pitchFamily="18" charset="0"/>
                <a:cs typeface="Times New Roman" panose="02020603050405020304" pitchFamily="18" charset="0"/>
              </a:rPr>
              <a:t>Goals for the investment management plan.</a:t>
            </a:r>
            <a:endParaRPr lang="en-US" sz="3200" dirty="0">
              <a:solidFill>
                <a:srgbClr val="FFFF00"/>
              </a:solidFill>
              <a:latin typeface="Times New Roman" panose="02020603050405020304" pitchFamily="18" charset="0"/>
              <a:cs typeface="Times New Roman" panose="02020603050405020304" pitchFamily="18" charset="0"/>
            </a:endParaRPr>
          </a:p>
          <a:p>
            <a:pPr lvl="0"/>
            <a:r>
              <a:rPr lang="en-US" sz="3200" dirty="0">
                <a:latin typeface="Times New Roman" panose="02020603050405020304" pitchFamily="18" charset="0"/>
                <a:cs typeface="Times New Roman" panose="02020603050405020304" pitchFamily="18" charset="0"/>
              </a:rPr>
              <a:t>The first goal of this investment management plan is to enable me fund an education account for my two young children that are of ages 2 and 3.</a:t>
            </a:r>
          </a:p>
          <a:p>
            <a:pPr lvl="0"/>
            <a:r>
              <a:rPr lang="en-US" sz="3200" dirty="0">
                <a:latin typeface="Times New Roman" panose="02020603050405020304" pitchFamily="18" charset="0"/>
                <a:cs typeface="Times New Roman" panose="02020603050405020304" pitchFamily="18" charset="0"/>
              </a:rPr>
              <a:t>The second is to be able to fund a brokerage account to invest on a non-retirement basis in order to increase the financial quality of my life.</a:t>
            </a:r>
          </a:p>
          <a:p>
            <a:r>
              <a:rPr lang="en-US" sz="3200" dirty="0">
                <a:latin typeface="Times New Roman" panose="02020603050405020304" pitchFamily="18" charset="0"/>
                <a:cs typeface="Times New Roman" panose="02020603050405020304" pitchFamily="18" charset="0"/>
              </a:rPr>
              <a:t>The other goal of my plan is to plan for my retirement by the age of 65 years.</a:t>
            </a:r>
          </a:p>
        </p:txBody>
      </p:sp>
    </p:spTree>
    <p:extLst>
      <p:ext uri="{BB962C8B-B14F-4D97-AF65-F5344CB8AC3E}">
        <p14:creationId xmlns:p14="http://schemas.microsoft.com/office/powerpoint/2010/main" val="1818247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A561DFE-0A84-4912-AC7F-ADAB378D9475}"/>
              </a:ext>
            </a:extLst>
          </p:cNvPr>
          <p:cNvSpPr>
            <a:spLocks noGrp="1"/>
          </p:cNvSpPr>
          <p:nvPr>
            <p:ph idx="1"/>
          </p:nvPr>
        </p:nvSpPr>
        <p:spPr>
          <a:xfrm>
            <a:off x="262890" y="228600"/>
            <a:ext cx="11090910" cy="5948363"/>
          </a:xfrm>
        </p:spPr>
        <p:txBody>
          <a:bodyPr/>
          <a:lstStyle/>
          <a:p>
            <a:pPr marL="0" indent="0">
              <a:buNone/>
            </a:pPr>
            <a:r>
              <a:rPr lang="en-US" sz="3600" b="1" dirty="0">
                <a:solidFill>
                  <a:srgbClr val="FFFF00"/>
                </a:solidFill>
                <a:latin typeface="Times New Roman" panose="02020603050405020304" pitchFamily="18" charset="0"/>
                <a:cs typeface="Times New Roman" panose="02020603050405020304" pitchFamily="18" charset="0"/>
              </a:rPr>
              <a:t>Debts, tax, and inheritance plan for my young children.</a:t>
            </a:r>
            <a:endParaRPr lang="en-US" sz="3600" dirty="0">
              <a:solidFill>
                <a:srgbClr val="FFFF00"/>
              </a:solidFill>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The first thing I will do with the inheritance money is to pay off my debts and taxes in order to free up my future cash flow and save money that would otherwise go towards paying interest on my debts and taxes. I will spend 5% of the $500,000 life insurance death benefit payment from the estate of my grandfather to pay my debts and taxes. This equals to $10,000. 10% of the inheritance which is $50,000 will go to my young children’s future inheritance account.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7508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14CA02A-7FFB-417F-8C38-D7537E3F169C}"/>
              </a:ext>
            </a:extLst>
          </p:cNvPr>
          <p:cNvSpPr>
            <a:spLocks noGrp="1"/>
          </p:cNvSpPr>
          <p:nvPr>
            <p:ph idx="1"/>
          </p:nvPr>
        </p:nvSpPr>
        <p:spPr>
          <a:xfrm>
            <a:off x="354330" y="194310"/>
            <a:ext cx="10999470" cy="5982653"/>
          </a:xfrm>
        </p:spPr>
        <p:txBody>
          <a:bodyPr/>
          <a:lstStyle/>
          <a:p>
            <a:pPr marL="0" indent="0">
              <a:buNone/>
            </a:pPr>
            <a:r>
              <a:rPr lang="en-US" sz="4400" b="1" dirty="0">
                <a:solidFill>
                  <a:srgbClr val="FFFF00"/>
                </a:solidFill>
                <a:latin typeface="Times New Roman" panose="02020603050405020304" pitchFamily="18" charset="0"/>
                <a:cs typeface="Times New Roman" panose="02020603050405020304" pitchFamily="18" charset="0"/>
              </a:rPr>
              <a:t>Investment amount</a:t>
            </a:r>
            <a:endParaRPr lang="en-US" sz="3600" dirty="0">
              <a:solidFill>
                <a:srgbClr val="FFFF00"/>
              </a:solidFill>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The investment amount will be $440,000, which is the reminder of the inheritance from my grandfather’s life insurance death insurance death benefit payment plus 12% of my yearly salary.</a:t>
            </a:r>
          </a:p>
          <a:p>
            <a:r>
              <a:rPr lang="en-US" sz="3600" dirty="0">
                <a:latin typeface="Times New Roman" panose="02020603050405020304" pitchFamily="18" charset="0"/>
                <a:cs typeface="Times New Roman" panose="02020603050405020304" pitchFamily="18" charset="0"/>
              </a:rPr>
              <a:t>My yearly salary is $600,000. 12% of $600,000 is $72,000.</a:t>
            </a:r>
          </a:p>
          <a:p>
            <a:r>
              <a:rPr lang="en-US" sz="3600" dirty="0">
                <a:latin typeface="Times New Roman" panose="02020603050405020304" pitchFamily="18" charset="0"/>
                <a:cs typeface="Times New Roman" panose="02020603050405020304" pitchFamily="18" charset="0"/>
              </a:rPr>
              <a:t>Investment amount will be $440,000 plus $72,000 which equals to $512,000.</a:t>
            </a:r>
          </a:p>
          <a:p>
            <a:pPr marL="0" indent="0">
              <a:buNone/>
            </a:pPr>
            <a:endParaRPr lang="en-US" dirty="0"/>
          </a:p>
        </p:txBody>
      </p:sp>
    </p:spTree>
    <p:extLst>
      <p:ext uri="{BB962C8B-B14F-4D97-AF65-F5344CB8AC3E}">
        <p14:creationId xmlns:p14="http://schemas.microsoft.com/office/powerpoint/2010/main" val="177177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45CCA83-D473-4192-B936-C2BBD150E681}"/>
              </a:ext>
            </a:extLst>
          </p:cNvPr>
          <p:cNvSpPr>
            <a:spLocks noGrp="1"/>
          </p:cNvSpPr>
          <p:nvPr>
            <p:ph idx="1"/>
          </p:nvPr>
        </p:nvSpPr>
        <p:spPr>
          <a:xfrm>
            <a:off x="365760" y="274320"/>
            <a:ext cx="11452860" cy="6412230"/>
          </a:xfrm>
        </p:spPr>
        <p:txBody>
          <a:bodyPr>
            <a:normAutofit/>
          </a:bodyPr>
          <a:lstStyle/>
          <a:p>
            <a:pPr marL="0" indent="0">
              <a:buNone/>
            </a:pPr>
            <a:r>
              <a:rPr lang="en-US" sz="4000" b="1" dirty="0">
                <a:solidFill>
                  <a:srgbClr val="FFFF00"/>
                </a:solidFill>
                <a:latin typeface="Times New Roman" panose="02020603050405020304" pitchFamily="18" charset="0"/>
                <a:cs typeface="Times New Roman" panose="02020603050405020304" pitchFamily="18" charset="0"/>
              </a:rPr>
              <a:t>Education account for my two young children of ages 2 and 3 years.</a:t>
            </a:r>
            <a:endParaRPr lang="en-US" sz="3200" dirty="0">
              <a:solidFill>
                <a:srgbClr val="FFFF00"/>
              </a:solidFill>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The average university fees for one student in a public university is $45,000 per year. This means that the student is required to pay $180,000 per year. For the two children, the account will be credited with $360,000. </a:t>
            </a:r>
          </a:p>
          <a:p>
            <a:r>
              <a:rPr lang="en-US" sz="3200" dirty="0">
                <a:latin typeface="Times New Roman" panose="02020603050405020304" pitchFamily="18" charset="0"/>
                <a:cs typeface="Times New Roman" panose="02020603050405020304" pitchFamily="18" charset="0"/>
              </a:rPr>
              <a:t>This account should be funded immediately which means that it will be deducted from this year’s investment amount. Therefore, the investment amount balance will be $512,00 minus $360,000 which equals to $152,000. This is the amount of money I will invest in my retirement savings plan so that I can begin my retirement comfortably by age of 65.</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3773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CA8AC9A-2F8D-43D1-8FCF-7315CE8FE5A9}"/>
              </a:ext>
            </a:extLst>
          </p:cNvPr>
          <p:cNvSpPr>
            <a:spLocks noGrp="1"/>
          </p:cNvSpPr>
          <p:nvPr>
            <p:ph idx="1"/>
          </p:nvPr>
        </p:nvSpPr>
        <p:spPr>
          <a:xfrm>
            <a:off x="662940" y="1028700"/>
            <a:ext cx="10690860" cy="5148263"/>
          </a:xfrm>
        </p:spPr>
        <p:txBody>
          <a:bodyPr/>
          <a:lstStyle/>
          <a:p>
            <a:pPr marL="0" indent="0">
              <a:buNone/>
            </a:pPr>
            <a:r>
              <a:rPr lang="en-US" sz="4000" dirty="0">
                <a:latin typeface="Times New Roman" panose="02020603050405020304" pitchFamily="18" charset="0"/>
                <a:cs typeface="Times New Roman" panose="02020603050405020304" pitchFamily="18" charset="0"/>
              </a:rPr>
              <a:t>With the return rate being at 6.05 %, my returns for this year will be $9196 form the $152,000 invested .Assuming that my income increases by an average of 4% per year, this will increase my savings account by 4% every year</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08874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3E4F19A7-A959-40BB-972C-4880BAF8EB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357</TotalTime>
  <Words>2028</Words>
  <Application>Microsoft Office PowerPoint</Application>
  <PresentationFormat>Custom</PresentationFormat>
  <Paragraphs>90</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Kang'ethe</cp:lastModifiedBy>
  <cp:revision>39</cp:revision>
  <dcterms:created xsi:type="dcterms:W3CDTF">2021-04-29T20:42:37Z</dcterms:created>
  <dcterms:modified xsi:type="dcterms:W3CDTF">2021-04-30T10:35:00Z</dcterms:modified>
</cp:coreProperties>
</file>